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57" r:id="rId4"/>
    <p:sldId id="259" r:id="rId5"/>
    <p:sldId id="261" r:id="rId6"/>
    <p:sldId id="260"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1" d="100"/>
          <a:sy n="71" d="100"/>
        </p:scale>
        <p:origin x="48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5/27/2025</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1807185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165080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6735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5/27/2025</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‹nr.›</a:t>
            </a:fld>
            <a:endParaRPr lang="en-US"/>
          </a:p>
        </p:txBody>
      </p:sp>
    </p:spTree>
    <p:extLst>
      <p:ext uri="{BB962C8B-B14F-4D97-AF65-F5344CB8AC3E}">
        <p14:creationId xmlns:p14="http://schemas.microsoft.com/office/powerpoint/2010/main" val="266657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3445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24431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317190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158512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49189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83304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5/27/2025</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497089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5/27/2025</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‹nr.›</a:t>
            </a:fld>
            <a:endParaRPr lang="en-US"/>
          </a:p>
        </p:txBody>
      </p:sp>
    </p:spTree>
    <p:extLst>
      <p:ext uri="{BB962C8B-B14F-4D97-AF65-F5344CB8AC3E}">
        <p14:creationId xmlns:p14="http://schemas.microsoft.com/office/powerpoint/2010/main" val="19941606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07" r:id="rId6"/>
    <p:sldLayoutId id="2147483703" r:id="rId7"/>
    <p:sldLayoutId id="2147483704" r:id="rId8"/>
    <p:sldLayoutId id="2147483705" r:id="rId9"/>
    <p:sldLayoutId id="2147483706" r:id="rId10"/>
    <p:sldLayoutId id="2147483708"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B9C0EA8-1D7C-4958-8088-FCCA7A14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000D6DE-A23B-4C22-B47F-8F693347EF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4D14FB4-6458-4E1D-B46C-BBE29EDFC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CF0F7CE-15DE-4549-B1AD-71D91FB52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182352" cy="6857998"/>
          </a:xfrm>
          <a:custGeom>
            <a:avLst/>
            <a:gdLst>
              <a:gd name="connsiteX0" fmla="*/ 0 w 5182352"/>
              <a:gd name="connsiteY0" fmla="*/ 0 h 6857998"/>
              <a:gd name="connsiteX1" fmla="*/ 2818507 w 5182352"/>
              <a:gd name="connsiteY1" fmla="*/ 0 h 6857998"/>
              <a:gd name="connsiteX2" fmla="*/ 2930927 w 5182352"/>
              <a:gd name="connsiteY2" fmla="*/ 43392 h 6857998"/>
              <a:gd name="connsiteX3" fmla="*/ 5182352 w 5182352"/>
              <a:gd name="connsiteY3" fmla="*/ 3428998 h 6857998"/>
              <a:gd name="connsiteX4" fmla="*/ 2930927 w 5182352"/>
              <a:gd name="connsiteY4" fmla="*/ 6814605 h 6857998"/>
              <a:gd name="connsiteX5" fmla="*/ 2818504 w 5182352"/>
              <a:gd name="connsiteY5" fmla="*/ 6857998 h 6857998"/>
              <a:gd name="connsiteX6" fmla="*/ 0 w 5182352"/>
              <a:gd name="connsiteY6"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2352" h="6857998">
                <a:moveTo>
                  <a:pt x="0" y="0"/>
                </a:moveTo>
                <a:lnTo>
                  <a:pt x="2818507" y="0"/>
                </a:lnTo>
                <a:lnTo>
                  <a:pt x="2930927" y="43392"/>
                </a:lnTo>
                <a:cubicBezTo>
                  <a:pt x="4251985" y="590036"/>
                  <a:pt x="5182352" y="1899962"/>
                  <a:pt x="5182352" y="3428998"/>
                </a:cubicBezTo>
                <a:cubicBezTo>
                  <a:pt x="5182352" y="4958035"/>
                  <a:pt x="4251985" y="6267961"/>
                  <a:pt x="2930927" y="6814605"/>
                </a:cubicBezTo>
                <a:lnTo>
                  <a:pt x="2818504" y="6857998"/>
                </a:lnTo>
                <a:lnTo>
                  <a:pt x="0" y="685799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D1684D5D-C174-A7EB-FF29-0E07FC70C71B}"/>
              </a:ext>
            </a:extLst>
          </p:cNvPr>
          <p:cNvSpPr>
            <a:spLocks noGrp="1"/>
          </p:cNvSpPr>
          <p:nvPr>
            <p:ph type="ctrTitle"/>
          </p:nvPr>
        </p:nvSpPr>
        <p:spPr>
          <a:xfrm>
            <a:off x="914400" y="685801"/>
            <a:ext cx="4080681" cy="3657600"/>
          </a:xfrm>
        </p:spPr>
        <p:txBody>
          <a:bodyPr>
            <a:normAutofit/>
          </a:bodyPr>
          <a:lstStyle/>
          <a:p>
            <a:r>
              <a:rPr lang="nl-NL" sz="4800">
                <a:solidFill>
                  <a:srgbClr val="FFFFFF"/>
                </a:solidFill>
              </a:rPr>
              <a:t>D&amp;P verbinden met de AVO-vakken</a:t>
            </a:r>
          </a:p>
        </p:txBody>
      </p:sp>
      <p:sp>
        <p:nvSpPr>
          <p:cNvPr id="3" name="Ondertitel 2">
            <a:extLst>
              <a:ext uri="{FF2B5EF4-FFF2-40B4-BE49-F238E27FC236}">
                <a16:creationId xmlns:a16="http://schemas.microsoft.com/office/drawing/2014/main" id="{D8447501-51E7-6FF6-4871-7C88A8A3D8DC}"/>
              </a:ext>
            </a:extLst>
          </p:cNvPr>
          <p:cNvSpPr>
            <a:spLocks noGrp="1"/>
          </p:cNvSpPr>
          <p:nvPr>
            <p:ph type="subTitle" idx="1"/>
          </p:nvPr>
        </p:nvSpPr>
        <p:spPr>
          <a:xfrm>
            <a:off x="914399" y="4797188"/>
            <a:ext cx="3466531" cy="1201004"/>
          </a:xfrm>
        </p:spPr>
        <p:txBody>
          <a:bodyPr>
            <a:normAutofit/>
          </a:bodyPr>
          <a:lstStyle/>
          <a:p>
            <a:r>
              <a:rPr lang="nl-NL" dirty="0">
                <a:solidFill>
                  <a:srgbClr val="FFFFFF"/>
                </a:solidFill>
              </a:rPr>
              <a:t>Hoe kun je school breed een mooi project opzetten</a:t>
            </a:r>
          </a:p>
        </p:txBody>
      </p:sp>
      <p:sp useBgFill="1">
        <p:nvSpPr>
          <p:cNvPr id="39" name="Freeform: Shape 38">
            <a:extLst>
              <a:ext uri="{FF2B5EF4-FFF2-40B4-BE49-F238E27FC236}">
                <a16:creationId xmlns:a16="http://schemas.microsoft.com/office/drawing/2014/main" id="{3D651D50-AFE8-4258-90FE-E239C3138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1600" y="2"/>
            <a:ext cx="7010401" cy="6857998"/>
          </a:xfrm>
          <a:custGeom>
            <a:avLst/>
            <a:gdLst>
              <a:gd name="connsiteX0" fmla="*/ 2363848 w 7010401"/>
              <a:gd name="connsiteY0" fmla="*/ 0 h 6857998"/>
              <a:gd name="connsiteX1" fmla="*/ 7010401 w 7010401"/>
              <a:gd name="connsiteY1" fmla="*/ 0 h 6857998"/>
              <a:gd name="connsiteX2" fmla="*/ 7010401 w 7010401"/>
              <a:gd name="connsiteY2" fmla="*/ 6857998 h 6857998"/>
              <a:gd name="connsiteX3" fmla="*/ 2363845 w 7010401"/>
              <a:gd name="connsiteY3" fmla="*/ 6857998 h 6857998"/>
              <a:gd name="connsiteX4" fmla="*/ 2251425 w 7010401"/>
              <a:gd name="connsiteY4" fmla="*/ 6814606 h 6857998"/>
              <a:gd name="connsiteX5" fmla="*/ 0 w 7010401"/>
              <a:gd name="connsiteY5" fmla="*/ 3429000 h 6857998"/>
              <a:gd name="connsiteX6" fmla="*/ 2251425 w 7010401"/>
              <a:gd name="connsiteY6" fmla="*/ 43393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10401" h="6857998">
                <a:moveTo>
                  <a:pt x="2363848" y="0"/>
                </a:moveTo>
                <a:lnTo>
                  <a:pt x="7010401" y="0"/>
                </a:lnTo>
                <a:lnTo>
                  <a:pt x="7010401" y="6857998"/>
                </a:lnTo>
                <a:lnTo>
                  <a:pt x="2363845" y="6857998"/>
                </a:lnTo>
                <a:lnTo>
                  <a:pt x="2251425" y="6814606"/>
                </a:lnTo>
                <a:cubicBezTo>
                  <a:pt x="930367" y="6267962"/>
                  <a:pt x="0" y="4958036"/>
                  <a:pt x="0" y="3429000"/>
                </a:cubicBezTo>
                <a:cubicBezTo>
                  <a:pt x="0" y="1899963"/>
                  <a:pt x="930367" y="590037"/>
                  <a:pt x="2251425" y="4339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Tijdelijke aanduiding voor inhoud 4">
            <a:extLst>
              <a:ext uri="{FF2B5EF4-FFF2-40B4-BE49-F238E27FC236}">
                <a16:creationId xmlns:a16="http://schemas.microsoft.com/office/drawing/2014/main" id="{7C140EF1-D9E6-16F9-FAA5-634EA3200AB4}"/>
              </a:ext>
            </a:extLst>
          </p:cNvPr>
          <p:cNvPicPr>
            <a:picLocks noChangeAspect="1"/>
          </p:cNvPicPr>
          <p:nvPr/>
        </p:nvPicPr>
        <p:blipFill>
          <a:blip r:embed="rId2"/>
          <a:srcRect l="1658" t="1847"/>
          <a:stretch/>
        </p:blipFill>
        <p:spPr>
          <a:xfrm>
            <a:off x="6795247" y="1837765"/>
            <a:ext cx="4779009" cy="3243484"/>
          </a:xfrm>
          <a:prstGeom prst="rect">
            <a:avLst/>
          </a:prstGeom>
        </p:spPr>
      </p:pic>
    </p:spTree>
    <p:extLst>
      <p:ext uri="{BB962C8B-B14F-4D97-AF65-F5344CB8AC3E}">
        <p14:creationId xmlns:p14="http://schemas.microsoft.com/office/powerpoint/2010/main" val="143060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41AE795-BA91-4D24-B45B-CA539A5582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A83FC4-8A89-41FD-BA54-8366B8858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6199AC0-A40F-488D-A09F-9D261CE19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FA6BAD-3D4C-4041-8990-1843C1A29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2600" y="1"/>
            <a:ext cx="3469774" cy="6858000"/>
          </a:xfrm>
          <a:prstGeom prst="rect">
            <a:avLst/>
          </a:prstGeom>
          <a:solidFill>
            <a:schemeClr val="accent2">
              <a:lumMod val="60000"/>
              <a:lumOff val="40000"/>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0C8C773-3A73-476B-9104-33B88EFC0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045211" y="-1788490"/>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80A9E331-4818-43B4-8F65-A26DCA8F7E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045211" y="1712290"/>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38A115F-2AF8-9BDB-A9EC-863DA6BB7902}"/>
              </a:ext>
            </a:extLst>
          </p:cNvPr>
          <p:cNvSpPr>
            <a:spLocks noGrp="1"/>
          </p:cNvSpPr>
          <p:nvPr>
            <p:ph type="ctrTitle"/>
          </p:nvPr>
        </p:nvSpPr>
        <p:spPr>
          <a:xfrm>
            <a:off x="1219200" y="1600201"/>
            <a:ext cx="6705600" cy="3657600"/>
          </a:xfrm>
        </p:spPr>
        <p:txBody>
          <a:bodyPr anchor="ctr">
            <a:normAutofit/>
          </a:bodyPr>
          <a:lstStyle/>
          <a:p>
            <a:r>
              <a:rPr lang="nl-NL">
                <a:solidFill>
                  <a:srgbClr val="FFFFFF"/>
                </a:solidFill>
              </a:rPr>
              <a:t>Samenwerken met andere vakken, hoe leuk zou dat zijn?</a:t>
            </a:r>
          </a:p>
        </p:txBody>
      </p:sp>
      <p:sp>
        <p:nvSpPr>
          <p:cNvPr id="3" name="Ondertitel 2">
            <a:extLst>
              <a:ext uri="{FF2B5EF4-FFF2-40B4-BE49-F238E27FC236}">
                <a16:creationId xmlns:a16="http://schemas.microsoft.com/office/drawing/2014/main" id="{668E660E-9EB6-4E73-8820-B7FD15D88B68}"/>
              </a:ext>
            </a:extLst>
          </p:cNvPr>
          <p:cNvSpPr>
            <a:spLocks noGrp="1"/>
          </p:cNvSpPr>
          <p:nvPr>
            <p:ph type="subTitle" idx="1"/>
          </p:nvPr>
        </p:nvSpPr>
        <p:spPr>
          <a:xfrm>
            <a:off x="9473979" y="2023783"/>
            <a:ext cx="2270346" cy="2931458"/>
          </a:xfrm>
        </p:spPr>
        <p:txBody>
          <a:bodyPr anchor="ctr">
            <a:normAutofit/>
          </a:bodyPr>
          <a:lstStyle/>
          <a:p>
            <a:pPr>
              <a:lnSpc>
                <a:spcPct val="110000"/>
              </a:lnSpc>
            </a:pPr>
            <a:r>
              <a:rPr lang="nl-NL" sz="1200" dirty="0">
                <a:solidFill>
                  <a:srgbClr val="FFFFFF"/>
                </a:solidFill>
              </a:rPr>
              <a:t>We merkten dat er opdrachten werden gedraaid bij andere vakken die eigenlijk ook goed aansluiten in de praktijk. Maar de vraag was vaak hoe combineren we dit? En waar beginnen we met het bedenken?</a:t>
            </a:r>
          </a:p>
        </p:txBody>
      </p:sp>
    </p:spTree>
    <p:extLst>
      <p:ext uri="{BB962C8B-B14F-4D97-AF65-F5344CB8AC3E}">
        <p14:creationId xmlns:p14="http://schemas.microsoft.com/office/powerpoint/2010/main" val="212486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B9C0EA8-1D7C-4958-8088-FCCA7A14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5000D6DE-A23B-4C22-B47F-8F693347EF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24D14FB4-6458-4E1D-B46C-BBE29EDFC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Freeform: Shape 1036">
            <a:extLst>
              <a:ext uri="{FF2B5EF4-FFF2-40B4-BE49-F238E27FC236}">
                <a16:creationId xmlns:a16="http://schemas.microsoft.com/office/drawing/2014/main" id="{3CF0F7CE-15DE-4549-B1AD-71D91FB52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182352" cy="6857998"/>
          </a:xfrm>
          <a:custGeom>
            <a:avLst/>
            <a:gdLst>
              <a:gd name="connsiteX0" fmla="*/ 0 w 5182352"/>
              <a:gd name="connsiteY0" fmla="*/ 0 h 6857998"/>
              <a:gd name="connsiteX1" fmla="*/ 2818507 w 5182352"/>
              <a:gd name="connsiteY1" fmla="*/ 0 h 6857998"/>
              <a:gd name="connsiteX2" fmla="*/ 2930927 w 5182352"/>
              <a:gd name="connsiteY2" fmla="*/ 43392 h 6857998"/>
              <a:gd name="connsiteX3" fmla="*/ 5182352 w 5182352"/>
              <a:gd name="connsiteY3" fmla="*/ 3428998 h 6857998"/>
              <a:gd name="connsiteX4" fmla="*/ 2930927 w 5182352"/>
              <a:gd name="connsiteY4" fmla="*/ 6814605 h 6857998"/>
              <a:gd name="connsiteX5" fmla="*/ 2818504 w 5182352"/>
              <a:gd name="connsiteY5" fmla="*/ 6857998 h 6857998"/>
              <a:gd name="connsiteX6" fmla="*/ 0 w 5182352"/>
              <a:gd name="connsiteY6"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2352" h="6857998">
                <a:moveTo>
                  <a:pt x="0" y="0"/>
                </a:moveTo>
                <a:lnTo>
                  <a:pt x="2818507" y="0"/>
                </a:lnTo>
                <a:lnTo>
                  <a:pt x="2930927" y="43392"/>
                </a:lnTo>
                <a:cubicBezTo>
                  <a:pt x="4251985" y="590036"/>
                  <a:pt x="5182352" y="1899962"/>
                  <a:pt x="5182352" y="3428998"/>
                </a:cubicBezTo>
                <a:cubicBezTo>
                  <a:pt x="5182352" y="4958035"/>
                  <a:pt x="4251985" y="6267961"/>
                  <a:pt x="2930927" y="6814605"/>
                </a:cubicBezTo>
                <a:lnTo>
                  <a:pt x="2818504" y="6857998"/>
                </a:lnTo>
                <a:lnTo>
                  <a:pt x="0" y="685799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F8F4B7D-FCC9-DB6D-15E0-17E0AA10867C}"/>
              </a:ext>
            </a:extLst>
          </p:cNvPr>
          <p:cNvSpPr>
            <a:spLocks noGrp="1"/>
          </p:cNvSpPr>
          <p:nvPr>
            <p:ph type="ctrTitle"/>
          </p:nvPr>
        </p:nvSpPr>
        <p:spPr>
          <a:xfrm>
            <a:off x="914400" y="685801"/>
            <a:ext cx="4080681" cy="3657600"/>
          </a:xfrm>
        </p:spPr>
        <p:txBody>
          <a:bodyPr>
            <a:normAutofit/>
          </a:bodyPr>
          <a:lstStyle/>
          <a:p>
            <a:r>
              <a:rPr lang="nl-NL" sz="4800" dirty="0">
                <a:solidFill>
                  <a:srgbClr val="FFFFFF"/>
                </a:solidFill>
              </a:rPr>
              <a:t>Bedrijf in de klas!</a:t>
            </a:r>
          </a:p>
        </p:txBody>
      </p:sp>
      <p:sp>
        <p:nvSpPr>
          <p:cNvPr id="3" name="Ondertitel 2">
            <a:extLst>
              <a:ext uri="{FF2B5EF4-FFF2-40B4-BE49-F238E27FC236}">
                <a16:creationId xmlns:a16="http://schemas.microsoft.com/office/drawing/2014/main" id="{B63A9234-06A5-07B3-6153-9B4ADF30C814}"/>
              </a:ext>
            </a:extLst>
          </p:cNvPr>
          <p:cNvSpPr>
            <a:spLocks noGrp="1"/>
          </p:cNvSpPr>
          <p:nvPr>
            <p:ph type="subTitle" idx="1"/>
          </p:nvPr>
        </p:nvSpPr>
        <p:spPr>
          <a:xfrm>
            <a:off x="914399" y="4797188"/>
            <a:ext cx="3466531" cy="1201004"/>
          </a:xfrm>
        </p:spPr>
        <p:txBody>
          <a:bodyPr>
            <a:normAutofit fontScale="85000" lnSpcReduction="20000"/>
          </a:bodyPr>
          <a:lstStyle/>
          <a:p>
            <a:r>
              <a:rPr lang="nl-NL" dirty="0">
                <a:solidFill>
                  <a:srgbClr val="FFFFFF"/>
                </a:solidFill>
              </a:rPr>
              <a:t>Tijdens een studiedag hebben we dit kunnen bedenken met de goede uitleg van Martha </a:t>
            </a:r>
            <a:r>
              <a:rPr lang="nl-NL" dirty="0" err="1">
                <a:solidFill>
                  <a:srgbClr val="FFFFFF"/>
                </a:solidFill>
              </a:rPr>
              <a:t>Hoebens</a:t>
            </a:r>
            <a:endParaRPr lang="nl-NL" dirty="0">
              <a:solidFill>
                <a:srgbClr val="FFFFFF"/>
              </a:solidFill>
            </a:endParaRPr>
          </a:p>
        </p:txBody>
      </p:sp>
      <p:sp useBgFill="1">
        <p:nvSpPr>
          <p:cNvPr id="1039" name="Freeform: Shape 1038">
            <a:extLst>
              <a:ext uri="{FF2B5EF4-FFF2-40B4-BE49-F238E27FC236}">
                <a16:creationId xmlns:a16="http://schemas.microsoft.com/office/drawing/2014/main" id="{3D651D50-AFE8-4258-90FE-E239C3138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1600" y="2"/>
            <a:ext cx="7010401" cy="6857998"/>
          </a:xfrm>
          <a:custGeom>
            <a:avLst/>
            <a:gdLst>
              <a:gd name="connsiteX0" fmla="*/ 2363848 w 7010401"/>
              <a:gd name="connsiteY0" fmla="*/ 0 h 6857998"/>
              <a:gd name="connsiteX1" fmla="*/ 7010401 w 7010401"/>
              <a:gd name="connsiteY1" fmla="*/ 0 h 6857998"/>
              <a:gd name="connsiteX2" fmla="*/ 7010401 w 7010401"/>
              <a:gd name="connsiteY2" fmla="*/ 6857998 h 6857998"/>
              <a:gd name="connsiteX3" fmla="*/ 2363845 w 7010401"/>
              <a:gd name="connsiteY3" fmla="*/ 6857998 h 6857998"/>
              <a:gd name="connsiteX4" fmla="*/ 2251425 w 7010401"/>
              <a:gd name="connsiteY4" fmla="*/ 6814606 h 6857998"/>
              <a:gd name="connsiteX5" fmla="*/ 0 w 7010401"/>
              <a:gd name="connsiteY5" fmla="*/ 3429000 h 6857998"/>
              <a:gd name="connsiteX6" fmla="*/ 2251425 w 7010401"/>
              <a:gd name="connsiteY6" fmla="*/ 43393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10401" h="6857998">
                <a:moveTo>
                  <a:pt x="2363848" y="0"/>
                </a:moveTo>
                <a:lnTo>
                  <a:pt x="7010401" y="0"/>
                </a:lnTo>
                <a:lnTo>
                  <a:pt x="7010401" y="6857998"/>
                </a:lnTo>
                <a:lnTo>
                  <a:pt x="2363845" y="6857998"/>
                </a:lnTo>
                <a:lnTo>
                  <a:pt x="2251425" y="6814606"/>
                </a:lnTo>
                <a:cubicBezTo>
                  <a:pt x="930367" y="6267962"/>
                  <a:pt x="0" y="4958036"/>
                  <a:pt x="0" y="3429000"/>
                </a:cubicBezTo>
                <a:cubicBezTo>
                  <a:pt x="0" y="1899963"/>
                  <a:pt x="930367" y="590037"/>
                  <a:pt x="2251425" y="4339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Geen ALT-tekst opgegeven voor deze afbeelding">
            <a:extLst>
              <a:ext uri="{FF2B5EF4-FFF2-40B4-BE49-F238E27FC236}">
                <a16:creationId xmlns:a16="http://schemas.microsoft.com/office/drawing/2014/main" id="{F4A3EC09-45FA-DA67-5D57-F1E9CB5327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87077" y="685800"/>
            <a:ext cx="41148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50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7017A-7E96-1E39-F764-3CBB8190457D}"/>
              </a:ext>
            </a:extLst>
          </p:cNvPr>
          <p:cNvSpPr>
            <a:spLocks noGrp="1"/>
          </p:cNvSpPr>
          <p:nvPr>
            <p:ph type="title"/>
          </p:nvPr>
        </p:nvSpPr>
        <p:spPr/>
        <p:txBody>
          <a:bodyPr/>
          <a:lstStyle/>
          <a:p>
            <a:r>
              <a:rPr lang="nl-NL" dirty="0"/>
              <a:t>Project wat we bij D&amp;P willen gaan doen</a:t>
            </a:r>
          </a:p>
        </p:txBody>
      </p:sp>
      <p:sp>
        <p:nvSpPr>
          <p:cNvPr id="3" name="Tijdelijke aanduiding voor inhoud 2">
            <a:extLst>
              <a:ext uri="{FF2B5EF4-FFF2-40B4-BE49-F238E27FC236}">
                <a16:creationId xmlns:a16="http://schemas.microsoft.com/office/drawing/2014/main" id="{3333F003-CEC4-F9BA-04A1-3159938492AE}"/>
              </a:ext>
            </a:extLst>
          </p:cNvPr>
          <p:cNvSpPr>
            <a:spLocks noGrp="1"/>
          </p:cNvSpPr>
          <p:nvPr>
            <p:ph sz="half" idx="1"/>
          </p:nvPr>
        </p:nvSpPr>
        <p:spPr/>
        <p:txBody>
          <a:bodyPr>
            <a:normAutofit lnSpcReduction="10000"/>
          </a:bodyPr>
          <a:lstStyle/>
          <a:p>
            <a:r>
              <a:rPr lang="nl-NL" dirty="0"/>
              <a:t>Hoe ziet de ideale Happy </a:t>
            </a:r>
            <a:r>
              <a:rPr lang="nl-NL" dirty="0" err="1"/>
              <a:t>Meal</a:t>
            </a:r>
            <a:r>
              <a:rPr lang="nl-NL" dirty="0"/>
              <a:t> eruit?</a:t>
            </a:r>
          </a:p>
          <a:p>
            <a:r>
              <a:rPr lang="nl-NL" dirty="0"/>
              <a:t>Sluit aan bij de doelgroep</a:t>
            </a:r>
          </a:p>
          <a:p>
            <a:r>
              <a:rPr lang="nl-NL" dirty="0"/>
              <a:t>Het is iets wat misschien wel echt zou kunnen gebeuren, waarom niet?</a:t>
            </a:r>
          </a:p>
          <a:p>
            <a:r>
              <a:rPr lang="nl-NL" dirty="0"/>
              <a:t>Leerlingen krijgen het gevoel echt iets te zeggen te hebben!</a:t>
            </a:r>
          </a:p>
          <a:p>
            <a:r>
              <a:rPr lang="nl-NL" dirty="0"/>
              <a:t>Ze kunnen zelf het project zo leuk maken als ze willen</a:t>
            </a:r>
          </a:p>
        </p:txBody>
      </p:sp>
      <p:sp>
        <p:nvSpPr>
          <p:cNvPr id="4" name="Tijdelijke aanduiding voor inhoud 3">
            <a:extLst>
              <a:ext uri="{FF2B5EF4-FFF2-40B4-BE49-F238E27FC236}">
                <a16:creationId xmlns:a16="http://schemas.microsoft.com/office/drawing/2014/main" id="{BD47E52D-26E8-BA55-C7DD-B389E223DF41}"/>
              </a:ext>
            </a:extLst>
          </p:cNvPr>
          <p:cNvSpPr>
            <a:spLocks noGrp="1"/>
          </p:cNvSpPr>
          <p:nvPr>
            <p:ph sz="half" idx="2"/>
          </p:nvPr>
        </p:nvSpPr>
        <p:spPr/>
        <p:txBody>
          <a:bodyPr>
            <a:normAutofit lnSpcReduction="10000"/>
          </a:bodyPr>
          <a:lstStyle/>
          <a:p>
            <a:r>
              <a:rPr lang="nl-NL" dirty="0"/>
              <a:t>Voorbeelden wat te doen bij andere vakken:</a:t>
            </a:r>
          </a:p>
          <a:p>
            <a:r>
              <a:rPr lang="nl-NL" dirty="0"/>
              <a:t>D&amp;P: Maak een prototype, maak een promotiefilm</a:t>
            </a:r>
          </a:p>
          <a:p>
            <a:r>
              <a:rPr lang="nl-NL" dirty="0"/>
              <a:t>Nederlands: bronnenonderzoek, motivatiebrief schrijven</a:t>
            </a:r>
          </a:p>
          <a:p>
            <a:r>
              <a:rPr lang="nl-NL" dirty="0"/>
              <a:t>Economie: Onderzoek hoeveel een klant wil betalen, wat zijn de kosten, wat kun je erop verdienen</a:t>
            </a:r>
          </a:p>
          <a:p>
            <a:r>
              <a:rPr lang="nl-NL" dirty="0"/>
              <a:t>Engels: Schrijf een pitch in Engels</a:t>
            </a:r>
          </a:p>
        </p:txBody>
      </p:sp>
    </p:spTree>
    <p:extLst>
      <p:ext uri="{BB962C8B-B14F-4D97-AF65-F5344CB8AC3E}">
        <p14:creationId xmlns:p14="http://schemas.microsoft.com/office/powerpoint/2010/main" val="248361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63E900-0B59-4326-97A6-326A75B124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813B66-A56C-47CF-A925-B6177C5A6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1"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2147D44-C97C-405A-A47A-45863B50D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80578" y="0"/>
            <a:ext cx="10311423" cy="6858000"/>
          </a:xfrm>
          <a:custGeom>
            <a:avLst/>
            <a:gdLst>
              <a:gd name="connsiteX0" fmla="*/ 3491766 w 10311423"/>
              <a:gd name="connsiteY0" fmla="*/ 0 h 6858000"/>
              <a:gd name="connsiteX1" fmla="*/ 3516179 w 10311423"/>
              <a:gd name="connsiteY1" fmla="*/ 0 h 6858000"/>
              <a:gd name="connsiteX2" fmla="*/ 4068324 w 10311423"/>
              <a:gd name="connsiteY2" fmla="*/ 0 h 6858000"/>
              <a:gd name="connsiteX3" fmla="*/ 5624072 w 10311423"/>
              <a:gd name="connsiteY3" fmla="*/ 0 h 6858000"/>
              <a:gd name="connsiteX4" fmla="*/ 6389966 w 10311423"/>
              <a:gd name="connsiteY4" fmla="*/ 0 h 6858000"/>
              <a:gd name="connsiteX5" fmla="*/ 7032359 w 10311423"/>
              <a:gd name="connsiteY5" fmla="*/ 0 h 6858000"/>
              <a:gd name="connsiteX6" fmla="*/ 8830217 w 10311423"/>
              <a:gd name="connsiteY6" fmla="*/ 0 h 6858000"/>
              <a:gd name="connsiteX7" fmla="*/ 9753600 w 10311423"/>
              <a:gd name="connsiteY7" fmla="*/ 0 h 6858000"/>
              <a:gd name="connsiteX8" fmla="*/ 10311423 w 10311423"/>
              <a:gd name="connsiteY8" fmla="*/ 0 h 6858000"/>
              <a:gd name="connsiteX9" fmla="*/ 10311423 w 10311423"/>
              <a:gd name="connsiteY9" fmla="*/ 6858000 h 6858000"/>
              <a:gd name="connsiteX10" fmla="*/ 4007 w 10311423"/>
              <a:gd name="connsiteY10" fmla="*/ 6858000 h 6858000"/>
              <a:gd name="connsiteX11" fmla="*/ 4007 w 10311423"/>
              <a:gd name="connsiteY11" fmla="*/ 3688236 h 6858000"/>
              <a:gd name="connsiteX12" fmla="*/ 0 w 10311423"/>
              <a:gd name="connsiteY12" fmla="*/ 3529178 h 6858000"/>
              <a:gd name="connsiteX13" fmla="*/ 3156672 w 10311423"/>
              <a:gd name="connsiteY13" fmla="*/ 18220 h 6858000"/>
              <a:gd name="connsiteX14" fmla="*/ 3491766 w 10311423"/>
              <a:gd name="connsiteY14" fmla="*/ 123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311423" h="6858000">
                <a:moveTo>
                  <a:pt x="3491766" y="0"/>
                </a:moveTo>
                <a:lnTo>
                  <a:pt x="3516179" y="0"/>
                </a:lnTo>
                <a:lnTo>
                  <a:pt x="4068324" y="0"/>
                </a:lnTo>
                <a:lnTo>
                  <a:pt x="5624072" y="0"/>
                </a:lnTo>
                <a:lnTo>
                  <a:pt x="6389966" y="0"/>
                </a:lnTo>
                <a:lnTo>
                  <a:pt x="7032359" y="0"/>
                </a:lnTo>
                <a:lnTo>
                  <a:pt x="8830217" y="0"/>
                </a:lnTo>
                <a:lnTo>
                  <a:pt x="9753600" y="0"/>
                </a:lnTo>
                <a:lnTo>
                  <a:pt x="10311423" y="0"/>
                </a:lnTo>
                <a:lnTo>
                  <a:pt x="10311423" y="6858000"/>
                </a:lnTo>
                <a:lnTo>
                  <a:pt x="4007" y="6858000"/>
                </a:lnTo>
                <a:lnTo>
                  <a:pt x="4007" y="3688236"/>
                </a:lnTo>
                <a:lnTo>
                  <a:pt x="0" y="3529178"/>
                </a:lnTo>
                <a:cubicBezTo>
                  <a:pt x="0" y="1701886"/>
                  <a:pt x="1383616" y="198950"/>
                  <a:pt x="3156672" y="18220"/>
                </a:cubicBezTo>
                <a:lnTo>
                  <a:pt x="3491766" y="1238"/>
                </a:ln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0227DB4-32B5-4FE1-8847-991A412DB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7997" y="3597208"/>
            <a:ext cx="3132577" cy="3260792"/>
          </a:xfrm>
          <a:custGeom>
            <a:avLst/>
            <a:gdLst>
              <a:gd name="connsiteX0" fmla="*/ 3132577 w 3132577"/>
              <a:gd name="connsiteY0" fmla="*/ 0 h 3260792"/>
              <a:gd name="connsiteX1" fmla="*/ 3132577 w 3132577"/>
              <a:gd name="connsiteY1" fmla="*/ 3260792 h 3260792"/>
              <a:gd name="connsiteX2" fmla="*/ 0 w 3132577"/>
              <a:gd name="connsiteY2" fmla="*/ 3260792 h 3260792"/>
              <a:gd name="connsiteX3" fmla="*/ 49518 w 3132577"/>
              <a:gd name="connsiteY3" fmla="*/ 3254500 h 3260792"/>
              <a:gd name="connsiteX4" fmla="*/ 3131620 w 3132577"/>
              <a:gd name="connsiteY4" fmla="*/ 12589 h 32607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32577" h="3260792">
                <a:moveTo>
                  <a:pt x="3132577" y="0"/>
                </a:moveTo>
                <a:lnTo>
                  <a:pt x="3132577" y="3260792"/>
                </a:lnTo>
                <a:lnTo>
                  <a:pt x="0" y="3260792"/>
                </a:lnTo>
                <a:lnTo>
                  <a:pt x="49518" y="3254500"/>
                </a:lnTo>
                <a:cubicBezTo>
                  <a:pt x="1684321" y="3004707"/>
                  <a:pt x="2963023" y="1672736"/>
                  <a:pt x="3131620" y="1258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5">
            <a:extLst>
              <a:ext uri="{FF2B5EF4-FFF2-40B4-BE49-F238E27FC236}">
                <a16:creationId xmlns:a16="http://schemas.microsoft.com/office/drawing/2014/main" id="{068B6DAD-7E1E-4EF6-8EA1-63EE2D580A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01118"/>
            <a:ext cx="12182323" cy="5356883"/>
          </a:xfrm>
          <a:custGeom>
            <a:avLst/>
            <a:gdLst>
              <a:gd name="connsiteX0" fmla="*/ 0 w 12182323"/>
              <a:gd name="connsiteY0" fmla="*/ 0 h 5356883"/>
              <a:gd name="connsiteX1" fmla="*/ 9210 w 12182323"/>
              <a:gd name="connsiteY1" fmla="*/ 182385 h 5356883"/>
              <a:gd name="connsiteX2" fmla="*/ 3648465 w 12182323"/>
              <a:gd name="connsiteY2" fmla="*/ 3466503 h 5356883"/>
              <a:gd name="connsiteX3" fmla="*/ 12182323 w 12182323"/>
              <a:gd name="connsiteY3" fmla="*/ 3466500 h 5356883"/>
              <a:gd name="connsiteX4" fmla="*/ 12182323 w 12182323"/>
              <a:gd name="connsiteY4" fmla="*/ 5356883 h 5356883"/>
              <a:gd name="connsiteX5" fmla="*/ 0 w 12182323"/>
              <a:gd name="connsiteY5" fmla="*/ 5356883 h 5356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2323" h="5356883">
                <a:moveTo>
                  <a:pt x="0" y="0"/>
                </a:moveTo>
                <a:lnTo>
                  <a:pt x="9210" y="182385"/>
                </a:lnTo>
                <a:cubicBezTo>
                  <a:pt x="196543" y="2027025"/>
                  <a:pt x="1754400" y="3466503"/>
                  <a:pt x="3648465" y="3466503"/>
                </a:cubicBezTo>
                <a:lnTo>
                  <a:pt x="12182323" y="3466500"/>
                </a:lnTo>
                <a:lnTo>
                  <a:pt x="12182323" y="5356883"/>
                </a:lnTo>
                <a:lnTo>
                  <a:pt x="0" y="5356883"/>
                </a:lnTo>
                <a:close/>
              </a:path>
            </a:pathLst>
          </a:custGeom>
          <a:solidFill>
            <a:schemeClr val="accent2">
              <a:lumMod val="60000"/>
              <a:lumOff val="40000"/>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2544E17-7B0D-0BB1-37FD-BDEA34A51C29}"/>
              </a:ext>
            </a:extLst>
          </p:cNvPr>
          <p:cNvSpPr>
            <a:spLocks noGrp="1"/>
          </p:cNvSpPr>
          <p:nvPr>
            <p:ph type="ctrTitle"/>
          </p:nvPr>
        </p:nvSpPr>
        <p:spPr>
          <a:xfrm>
            <a:off x="2709081" y="1122361"/>
            <a:ext cx="7478974" cy="2992439"/>
          </a:xfrm>
        </p:spPr>
        <p:txBody>
          <a:bodyPr>
            <a:normAutofit/>
          </a:bodyPr>
          <a:lstStyle/>
          <a:p>
            <a:r>
              <a:rPr lang="nl-NL">
                <a:solidFill>
                  <a:srgbClr val="FFFFFF"/>
                </a:solidFill>
              </a:rPr>
              <a:t>Wil je zelf ook aan de slag en weet je niet hoe?</a:t>
            </a:r>
          </a:p>
        </p:txBody>
      </p:sp>
      <p:sp>
        <p:nvSpPr>
          <p:cNvPr id="3" name="Ondertitel 2">
            <a:extLst>
              <a:ext uri="{FF2B5EF4-FFF2-40B4-BE49-F238E27FC236}">
                <a16:creationId xmlns:a16="http://schemas.microsoft.com/office/drawing/2014/main" id="{B9A8319F-09DA-CC63-3C0B-707A4FD5A2DF}"/>
              </a:ext>
            </a:extLst>
          </p:cNvPr>
          <p:cNvSpPr>
            <a:spLocks noGrp="1"/>
          </p:cNvSpPr>
          <p:nvPr>
            <p:ph type="subTitle" idx="1"/>
          </p:nvPr>
        </p:nvSpPr>
        <p:spPr>
          <a:xfrm>
            <a:off x="2709081" y="5411337"/>
            <a:ext cx="6509982" cy="760863"/>
          </a:xfrm>
        </p:spPr>
        <p:txBody>
          <a:bodyPr>
            <a:normAutofit/>
          </a:bodyPr>
          <a:lstStyle/>
          <a:p>
            <a:pPr>
              <a:lnSpc>
                <a:spcPct val="110000"/>
              </a:lnSpc>
            </a:pPr>
            <a:r>
              <a:rPr lang="nl-NL" sz="1200" dirty="0">
                <a:solidFill>
                  <a:srgbClr val="FFFFFF"/>
                </a:solidFill>
              </a:rPr>
              <a:t>Martha </a:t>
            </a:r>
            <a:r>
              <a:rPr lang="nl-NL" sz="1200" dirty="0" err="1">
                <a:solidFill>
                  <a:srgbClr val="FFFFFF"/>
                </a:solidFill>
              </a:rPr>
              <a:t>Hoebens</a:t>
            </a:r>
            <a:r>
              <a:rPr lang="nl-NL" sz="1200" dirty="0">
                <a:solidFill>
                  <a:srgbClr val="FFFFFF"/>
                </a:solidFill>
              </a:rPr>
              <a:t> of Bedrijf in de klas zijn te vinden op </a:t>
            </a:r>
            <a:r>
              <a:rPr lang="nl-NL" sz="1200" dirty="0" err="1">
                <a:solidFill>
                  <a:srgbClr val="FFFFFF"/>
                </a:solidFill>
              </a:rPr>
              <a:t>Linkedin</a:t>
            </a:r>
            <a:r>
              <a:rPr lang="nl-NL" sz="1200" dirty="0">
                <a:solidFill>
                  <a:srgbClr val="FFFFFF"/>
                </a:solidFill>
              </a:rPr>
              <a:t> Maar je kan ook mailen naar martha@bedrijfindeklas.nl</a:t>
            </a:r>
          </a:p>
        </p:txBody>
      </p:sp>
    </p:spTree>
    <p:extLst>
      <p:ext uri="{BB962C8B-B14F-4D97-AF65-F5344CB8AC3E}">
        <p14:creationId xmlns:p14="http://schemas.microsoft.com/office/powerpoint/2010/main" val="260242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5" name="Rectangle 14">
            <a:extLst>
              <a:ext uri="{FF2B5EF4-FFF2-40B4-BE49-F238E27FC236}">
                <a16:creationId xmlns:a16="http://schemas.microsoft.com/office/drawing/2014/main" id="{77901D2C-4D1D-4053-BD62-10629272A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Geel vraagteken">
            <a:extLst>
              <a:ext uri="{FF2B5EF4-FFF2-40B4-BE49-F238E27FC236}">
                <a16:creationId xmlns:a16="http://schemas.microsoft.com/office/drawing/2014/main" id="{8034333F-E541-6A8B-9597-811555602B76}"/>
              </a:ext>
            </a:extLst>
          </p:cNvPr>
          <p:cNvPicPr>
            <a:picLocks noChangeAspect="1"/>
          </p:cNvPicPr>
          <p:nvPr/>
        </p:nvPicPr>
        <p:blipFill>
          <a:blip r:embed="rId2"/>
          <a:srcRect b="6250"/>
          <a:stretch>
            <a:fillRect/>
          </a:stretch>
        </p:blipFill>
        <p:spPr>
          <a:xfrm>
            <a:off x="20" y="10"/>
            <a:ext cx="12191979" cy="6857989"/>
          </a:xfrm>
          <a:prstGeom prst="rect">
            <a:avLst/>
          </a:prstGeom>
        </p:spPr>
      </p:pic>
      <p:sp>
        <p:nvSpPr>
          <p:cNvPr id="17" name="Freeform: Shape 16">
            <a:extLst>
              <a:ext uri="{FF2B5EF4-FFF2-40B4-BE49-F238E27FC236}">
                <a16:creationId xmlns:a16="http://schemas.microsoft.com/office/drawing/2014/main" id="{5F57F552-6ACB-4BD6-95BB-552E32337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71871" cy="6858000"/>
          </a:xfrm>
          <a:custGeom>
            <a:avLst/>
            <a:gdLst>
              <a:gd name="connsiteX0" fmla="*/ 0 w 4871871"/>
              <a:gd name="connsiteY0" fmla="*/ 0 h 6858000"/>
              <a:gd name="connsiteX1" fmla="*/ 790508 w 4871871"/>
              <a:gd name="connsiteY1" fmla="*/ 0 h 6858000"/>
              <a:gd name="connsiteX2" fmla="*/ 1263666 w 4871871"/>
              <a:gd name="connsiteY2" fmla="*/ 0 h 6858000"/>
              <a:gd name="connsiteX3" fmla="*/ 2109797 w 4871871"/>
              <a:gd name="connsiteY3" fmla="*/ 0 h 6858000"/>
              <a:gd name="connsiteX4" fmla="*/ 2109797 w 4871871"/>
              <a:gd name="connsiteY4" fmla="*/ 3626 h 6858000"/>
              <a:gd name="connsiteX5" fmla="*/ 2327760 w 4871871"/>
              <a:gd name="connsiteY5" fmla="*/ 14632 h 6858000"/>
              <a:gd name="connsiteX6" fmla="*/ 4871871 w 4871871"/>
              <a:gd name="connsiteY6" fmla="*/ 2833858 h 6858000"/>
              <a:gd name="connsiteX7" fmla="*/ 4869909 w 4871871"/>
              <a:gd name="connsiteY7" fmla="*/ 2911467 h 6858000"/>
              <a:gd name="connsiteX8" fmla="*/ 4871871 w 4871871"/>
              <a:gd name="connsiteY8" fmla="*/ 2911467 h 6858000"/>
              <a:gd name="connsiteX9" fmla="*/ 4871871 w 4871871"/>
              <a:gd name="connsiteY9" fmla="*/ 6858000 h 6858000"/>
              <a:gd name="connsiteX10" fmla="*/ 0 w 4871871"/>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871871" h="6858000">
                <a:moveTo>
                  <a:pt x="0" y="0"/>
                </a:moveTo>
                <a:lnTo>
                  <a:pt x="790508" y="0"/>
                </a:lnTo>
                <a:lnTo>
                  <a:pt x="1263666" y="0"/>
                </a:lnTo>
                <a:lnTo>
                  <a:pt x="2109797" y="0"/>
                </a:lnTo>
                <a:lnTo>
                  <a:pt x="2109797" y="3626"/>
                </a:lnTo>
                <a:lnTo>
                  <a:pt x="2327760" y="14632"/>
                </a:lnTo>
                <a:cubicBezTo>
                  <a:pt x="3756749" y="159754"/>
                  <a:pt x="4871871" y="1366581"/>
                  <a:pt x="4871871" y="2833858"/>
                </a:cubicBezTo>
                <a:lnTo>
                  <a:pt x="4869909" y="2911467"/>
                </a:lnTo>
                <a:lnTo>
                  <a:pt x="4871871" y="2911467"/>
                </a:lnTo>
                <a:lnTo>
                  <a:pt x="4871871" y="6858000"/>
                </a:lnTo>
                <a:lnTo>
                  <a:pt x="0" y="6858000"/>
                </a:ln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9E2AA552-C057-41E2-B495-5E99A675A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04" y="-1"/>
            <a:ext cx="12192000" cy="4427159"/>
          </a:xfrm>
          <a:custGeom>
            <a:avLst/>
            <a:gdLst>
              <a:gd name="connsiteX0" fmla="*/ 0 w 12192000"/>
              <a:gd name="connsiteY0" fmla="*/ 0 h 4427159"/>
              <a:gd name="connsiteX1" fmla="*/ 12192000 w 12192000"/>
              <a:gd name="connsiteY1" fmla="*/ 0 h 4427159"/>
              <a:gd name="connsiteX2" fmla="*/ 12192000 w 12192000"/>
              <a:gd name="connsiteY2" fmla="*/ 861683 h 4427159"/>
              <a:gd name="connsiteX3" fmla="*/ 11844593 w 12192000"/>
              <a:gd name="connsiteY3" fmla="*/ 861683 h 4427159"/>
              <a:gd name="connsiteX4" fmla="*/ 11844593 w 12192000"/>
              <a:gd name="connsiteY4" fmla="*/ 861680 h 4427159"/>
              <a:gd name="connsiteX5" fmla="*/ 3758325 w 12192000"/>
              <a:gd name="connsiteY5" fmla="*/ 861680 h 4427159"/>
              <a:gd name="connsiteX6" fmla="*/ 3758325 w 12192000"/>
              <a:gd name="connsiteY6" fmla="*/ 864214 h 4427159"/>
              <a:gd name="connsiteX7" fmla="*/ 3658142 w 12192000"/>
              <a:gd name="connsiteY7" fmla="*/ 861680 h 4427159"/>
              <a:gd name="connsiteX8" fmla="*/ 18887 w 12192000"/>
              <a:gd name="connsiteY8" fmla="*/ 4145798 h 4427159"/>
              <a:gd name="connsiteX9" fmla="*/ 4679 w 12192000"/>
              <a:gd name="connsiteY9" fmla="*/ 4427159 h 4427159"/>
              <a:gd name="connsiteX10" fmla="*/ 0 w 12192000"/>
              <a:gd name="connsiteY10" fmla="*/ 4427159 h 4427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4427159">
                <a:moveTo>
                  <a:pt x="0" y="0"/>
                </a:moveTo>
                <a:lnTo>
                  <a:pt x="12192000" y="0"/>
                </a:lnTo>
                <a:lnTo>
                  <a:pt x="12192000" y="861683"/>
                </a:lnTo>
                <a:lnTo>
                  <a:pt x="11844593" y="861683"/>
                </a:lnTo>
                <a:lnTo>
                  <a:pt x="11844593" y="861680"/>
                </a:lnTo>
                <a:lnTo>
                  <a:pt x="3758325" y="861680"/>
                </a:lnTo>
                <a:lnTo>
                  <a:pt x="3758325" y="864214"/>
                </a:lnTo>
                <a:lnTo>
                  <a:pt x="3658142" y="861680"/>
                </a:lnTo>
                <a:cubicBezTo>
                  <a:pt x="1764077" y="861680"/>
                  <a:pt x="206220" y="2301158"/>
                  <a:pt x="18887" y="4145798"/>
                </a:cubicBezTo>
                <a:lnTo>
                  <a:pt x="4679" y="4427159"/>
                </a:lnTo>
                <a:lnTo>
                  <a:pt x="0" y="4427159"/>
                </a:lnTo>
                <a:close/>
              </a:path>
            </a:pathLst>
          </a:custGeom>
          <a:solidFill>
            <a:schemeClr val="accent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F68DE702-DAFC-9509-191A-522E3BD4BAA9}"/>
              </a:ext>
            </a:extLst>
          </p:cNvPr>
          <p:cNvSpPr>
            <a:spLocks noGrp="1"/>
          </p:cNvSpPr>
          <p:nvPr>
            <p:ph type="title"/>
          </p:nvPr>
        </p:nvSpPr>
        <p:spPr>
          <a:xfrm>
            <a:off x="609602" y="1600200"/>
            <a:ext cx="3787470" cy="3416967"/>
          </a:xfrm>
        </p:spPr>
        <p:txBody>
          <a:bodyPr vert="horz" lIns="91440" tIns="45720" rIns="91440" bIns="45720" rtlCol="0" anchor="b">
            <a:normAutofit/>
          </a:bodyPr>
          <a:lstStyle/>
          <a:p>
            <a:r>
              <a:rPr lang="en-US" sz="4400">
                <a:solidFill>
                  <a:srgbClr val="FFFFFF"/>
                </a:solidFill>
              </a:rPr>
              <a:t>Vragen?</a:t>
            </a:r>
          </a:p>
        </p:txBody>
      </p:sp>
    </p:spTree>
    <p:extLst>
      <p:ext uri="{BB962C8B-B14F-4D97-AF65-F5344CB8AC3E}">
        <p14:creationId xmlns:p14="http://schemas.microsoft.com/office/powerpoint/2010/main" val="374210977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otalTime>28</TotalTime>
  <Words>232</Words>
  <Application>Microsoft Office PowerPoint</Application>
  <PresentationFormat>Breedbeeld</PresentationFormat>
  <Paragraphs>20</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Arial Nova Light</vt:lpstr>
      <vt:lpstr>Elephant</vt:lpstr>
      <vt:lpstr>ModOverlayVTI</vt:lpstr>
      <vt:lpstr>D&amp;P verbinden met de AVO-vakken</vt:lpstr>
      <vt:lpstr>Samenwerken met andere vakken, hoe leuk zou dat zijn?</vt:lpstr>
      <vt:lpstr>Bedrijf in de klas!</vt:lpstr>
      <vt:lpstr>Project wat we bij D&amp;P willen gaan doen</vt:lpstr>
      <vt:lpstr>Wil je zelf ook aan de slag en weet je niet hoe?</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Bianca van Veghel</dc:creator>
  <cp:lastModifiedBy>Bianca van Veghel</cp:lastModifiedBy>
  <cp:revision>1</cp:revision>
  <dcterms:created xsi:type="dcterms:W3CDTF">2025-05-27T05:33:27Z</dcterms:created>
  <dcterms:modified xsi:type="dcterms:W3CDTF">2025-05-27T06:01:36Z</dcterms:modified>
</cp:coreProperties>
</file>